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67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B"/>
    <a:srgbClr val="147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2"/>
    <p:restoredTop sz="94692"/>
  </p:normalViewPr>
  <p:slideViewPr>
    <p:cSldViewPr snapToGrid="0">
      <p:cViewPr>
        <p:scale>
          <a:sx n="23" d="100"/>
          <a:sy n="23" d="100"/>
        </p:scale>
        <p:origin x="2160" y="52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2A1CC-30CD-4090-ADDD-3AB85D87F429}" type="datetimeFigureOut">
              <a:rPr lang="de-DE" smtClean="0"/>
              <a:t>29.01.26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8D579-8C7E-4A83-B260-51C0FFA8C2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2316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8D579-8C7E-4A83-B260-51C0FFA8C20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431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65118-4550-5846-A5B3-E82333CB2B63}" type="datetimeFigureOut">
              <a:rPr lang="de-DE" smtClean="0"/>
              <a:t>29.01.26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530C-EE13-1F42-849F-3A59FBDBCD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12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65118-4550-5846-A5B3-E82333CB2B63}" type="datetimeFigureOut">
              <a:rPr lang="de-DE" smtClean="0"/>
              <a:t>29.01.26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530C-EE13-1F42-849F-3A59FBDBCD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023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65118-4550-5846-A5B3-E82333CB2B63}" type="datetimeFigureOut">
              <a:rPr lang="de-DE" smtClean="0"/>
              <a:t>29.01.26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530C-EE13-1F42-849F-3A59FBDBCD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6120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65118-4550-5846-A5B3-E82333CB2B63}" type="datetimeFigureOut">
              <a:rPr lang="de-DE" smtClean="0"/>
              <a:t>29.01.26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530C-EE13-1F42-849F-3A59FBDBCD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3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>
                    <a:tint val="82000"/>
                  </a:schemeClr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82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82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82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82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82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82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82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65118-4550-5846-A5B3-E82333CB2B63}" type="datetimeFigureOut">
              <a:rPr lang="de-DE" smtClean="0"/>
              <a:t>29.01.26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530C-EE13-1F42-849F-3A59FBDBCD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9891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65118-4550-5846-A5B3-E82333CB2B63}" type="datetimeFigureOut">
              <a:rPr lang="de-DE" smtClean="0"/>
              <a:t>29.01.26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530C-EE13-1F42-849F-3A59FBDBCD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507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65118-4550-5846-A5B3-E82333CB2B63}" type="datetimeFigureOut">
              <a:rPr lang="de-DE" smtClean="0"/>
              <a:t>29.01.26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530C-EE13-1F42-849F-3A59FBDBCD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22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65118-4550-5846-A5B3-E82333CB2B63}" type="datetimeFigureOut">
              <a:rPr lang="de-DE" smtClean="0"/>
              <a:t>29.01.26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530C-EE13-1F42-849F-3A59FBDBCD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9304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65118-4550-5846-A5B3-E82333CB2B63}" type="datetimeFigureOut">
              <a:rPr lang="de-DE" smtClean="0"/>
              <a:t>29.01.26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530C-EE13-1F42-849F-3A59FBDBCD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741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65118-4550-5846-A5B3-E82333CB2B63}" type="datetimeFigureOut">
              <a:rPr lang="de-DE" smtClean="0"/>
              <a:t>29.01.26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530C-EE13-1F42-849F-3A59FBDBCD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6911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65118-4550-5846-A5B3-E82333CB2B63}" type="datetimeFigureOut">
              <a:rPr lang="de-DE" smtClean="0"/>
              <a:t>29.01.26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A530C-EE13-1F42-849F-3A59FBDBCD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551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B65118-4550-5846-A5B3-E82333CB2B63}" type="datetimeFigureOut">
              <a:rPr lang="de-DE" smtClean="0"/>
              <a:t>29.01.26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5A530C-EE13-1F42-849F-3A59FBDBCD2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016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FD3FF">
                <a:alpha val="38500"/>
              </a:srgbClr>
            </a:gs>
            <a:gs pos="100000">
              <a:srgbClr val="157EA3">
                <a:alpha val="100000"/>
              </a:srgbClr>
            </a:gs>
          </a:gsLst>
          <a:lin ang="60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BAA3F-3424-45B2-B1FB-C990B3888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ihandform: Form 62">
            <a:extLst>
              <a:ext uri="{FF2B5EF4-FFF2-40B4-BE49-F238E27FC236}">
                <a16:creationId xmlns:a16="http://schemas.microsoft.com/office/drawing/2014/main" id="{AEAC39FE-1BCE-A81C-7C61-E9321D88CB5C}"/>
              </a:ext>
            </a:extLst>
          </p:cNvPr>
          <p:cNvSpPr/>
          <p:nvPr/>
        </p:nvSpPr>
        <p:spPr>
          <a:xfrm>
            <a:off x="11381267" y="27836377"/>
            <a:ext cx="9346773" cy="1141200"/>
          </a:xfrm>
          <a:custGeom>
            <a:avLst/>
            <a:gdLst>
              <a:gd name="csX0" fmla="*/ 0 w 9302861"/>
              <a:gd name="csY0" fmla="*/ 0 h 1060402"/>
              <a:gd name="csX1" fmla="*/ 9302861 w 9302861"/>
              <a:gd name="csY1" fmla="*/ 0 h 1060402"/>
              <a:gd name="csX2" fmla="*/ 9302861 w 9302861"/>
              <a:gd name="csY2" fmla="*/ 1060402 h 1060402"/>
              <a:gd name="csX3" fmla="*/ 0 w 9302861"/>
              <a:gd name="csY3" fmla="*/ 1060402 h 1060402"/>
              <a:gd name="csX4" fmla="*/ 0 w 9302861"/>
              <a:gd name="csY4" fmla="*/ 0 h 106040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9302861" h="1060402">
                <a:moveTo>
                  <a:pt x="0" y="0"/>
                </a:moveTo>
                <a:lnTo>
                  <a:pt x="9302861" y="0"/>
                </a:lnTo>
                <a:lnTo>
                  <a:pt x="9302861" y="1060402"/>
                </a:lnTo>
                <a:lnTo>
                  <a:pt x="0" y="106040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1694" tIns="73660" rIns="73660" bIns="73660" numCol="1" spcCol="1270" anchor="ctr" anchorCtr="0">
            <a:noAutofit/>
          </a:bodyPr>
          <a:lstStyle/>
          <a:p>
            <a:pPr marL="0" lvl="0" indent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900" kern="1200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E6F41AE4-F165-FE90-E8C2-4E06A7C343A3}"/>
              </a:ext>
            </a:extLst>
          </p:cNvPr>
          <p:cNvSpPr/>
          <p:nvPr/>
        </p:nvSpPr>
        <p:spPr>
          <a:xfrm>
            <a:off x="11059832" y="26118659"/>
            <a:ext cx="1407600" cy="1407600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724EE432-C6C5-58CF-4C10-58663401E5DD}"/>
              </a:ext>
            </a:extLst>
          </p:cNvPr>
          <p:cNvSpPr/>
          <p:nvPr/>
        </p:nvSpPr>
        <p:spPr>
          <a:xfrm>
            <a:off x="11738877" y="26249736"/>
            <a:ext cx="8989163" cy="1141200"/>
          </a:xfrm>
          <a:custGeom>
            <a:avLst/>
            <a:gdLst>
              <a:gd name="csX0" fmla="*/ 0 w 9302861"/>
              <a:gd name="csY0" fmla="*/ 0 h 1060402"/>
              <a:gd name="csX1" fmla="*/ 9302861 w 9302861"/>
              <a:gd name="csY1" fmla="*/ 0 h 1060402"/>
              <a:gd name="csX2" fmla="*/ 9302861 w 9302861"/>
              <a:gd name="csY2" fmla="*/ 1060402 h 1060402"/>
              <a:gd name="csX3" fmla="*/ 0 w 9302861"/>
              <a:gd name="csY3" fmla="*/ 1060402 h 1060402"/>
              <a:gd name="csX4" fmla="*/ 0 w 9302861"/>
              <a:gd name="csY4" fmla="*/ 0 h 106040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9302861" h="1060402">
                <a:moveTo>
                  <a:pt x="0" y="0"/>
                </a:moveTo>
                <a:lnTo>
                  <a:pt x="9302861" y="0"/>
                </a:lnTo>
                <a:lnTo>
                  <a:pt x="9302861" y="1060402"/>
                </a:lnTo>
                <a:lnTo>
                  <a:pt x="0" y="106040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1694" tIns="73660" rIns="73660" bIns="73660" numCol="1" spcCol="1270" anchor="ctr" anchorCtr="0">
            <a:noAutofit/>
          </a:bodyPr>
          <a:lstStyle/>
          <a:p>
            <a:pPr marL="0" lvl="0" indent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900" kern="1200" dirty="0"/>
          </a:p>
        </p:txBody>
      </p:sp>
      <p:sp>
        <p:nvSpPr>
          <p:cNvPr id="49" name="Freihandform: Form 48">
            <a:extLst>
              <a:ext uri="{FF2B5EF4-FFF2-40B4-BE49-F238E27FC236}">
                <a16:creationId xmlns:a16="http://schemas.microsoft.com/office/drawing/2014/main" id="{B73AB233-D83E-C4C5-04BF-D252DB880C49}"/>
              </a:ext>
            </a:extLst>
          </p:cNvPr>
          <p:cNvSpPr/>
          <p:nvPr/>
        </p:nvSpPr>
        <p:spPr>
          <a:xfrm>
            <a:off x="11361863" y="27857547"/>
            <a:ext cx="9338400" cy="1098000"/>
          </a:xfrm>
          <a:custGeom>
            <a:avLst/>
            <a:gdLst>
              <a:gd name="csX0" fmla="*/ 0 w 9302861"/>
              <a:gd name="csY0" fmla="*/ 0 h 1060402"/>
              <a:gd name="csX1" fmla="*/ 9302861 w 9302861"/>
              <a:gd name="csY1" fmla="*/ 0 h 1060402"/>
              <a:gd name="csX2" fmla="*/ 9302861 w 9302861"/>
              <a:gd name="csY2" fmla="*/ 1060402 h 1060402"/>
              <a:gd name="csX3" fmla="*/ 0 w 9302861"/>
              <a:gd name="csY3" fmla="*/ 1060402 h 1060402"/>
              <a:gd name="csX4" fmla="*/ 0 w 9302861"/>
              <a:gd name="csY4" fmla="*/ 0 h 106040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9302861" h="1060402">
                <a:moveTo>
                  <a:pt x="0" y="0"/>
                </a:moveTo>
                <a:lnTo>
                  <a:pt x="9302861" y="0"/>
                </a:lnTo>
                <a:lnTo>
                  <a:pt x="9302861" y="1060402"/>
                </a:lnTo>
                <a:lnTo>
                  <a:pt x="0" y="106040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1694" tIns="73660" rIns="73660" bIns="73660" numCol="1" spcCol="1270" anchor="ctr" anchorCtr="0">
            <a:noAutofit/>
          </a:bodyPr>
          <a:lstStyle/>
          <a:p>
            <a:pPr marL="0" lvl="0" indent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de-DE" sz="2900" kern="1200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7162610C-353F-2B7B-F79F-B9894052F16A}"/>
              </a:ext>
            </a:extLst>
          </p:cNvPr>
          <p:cNvSpPr/>
          <p:nvPr/>
        </p:nvSpPr>
        <p:spPr>
          <a:xfrm>
            <a:off x="10671234" y="27702747"/>
            <a:ext cx="1407600" cy="1407600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6DEF6E36-E38B-FFF1-5888-48B9BFF9204C}"/>
              </a:ext>
            </a:extLst>
          </p:cNvPr>
          <p:cNvGrpSpPr/>
          <p:nvPr/>
        </p:nvGrpSpPr>
        <p:grpSpPr>
          <a:xfrm>
            <a:off x="10712823" y="24529895"/>
            <a:ext cx="10015217" cy="1407600"/>
            <a:chOff x="10712823" y="24529895"/>
            <a:chExt cx="10015217" cy="1407600"/>
          </a:xfrm>
        </p:grpSpPr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29A686E1-2F6A-DF7D-FDF2-64C3F623F3D1}"/>
                </a:ext>
              </a:extLst>
            </p:cNvPr>
            <p:cNvSpPr/>
            <p:nvPr/>
          </p:nvSpPr>
          <p:spPr>
            <a:xfrm>
              <a:off x="11389640" y="24663095"/>
              <a:ext cx="9338400" cy="1141200"/>
            </a:xfrm>
            <a:custGeom>
              <a:avLst/>
              <a:gdLst>
                <a:gd name="csX0" fmla="*/ 0 w 9302861"/>
                <a:gd name="csY0" fmla="*/ 0 h 1060402"/>
                <a:gd name="csX1" fmla="*/ 9302861 w 9302861"/>
                <a:gd name="csY1" fmla="*/ 0 h 1060402"/>
                <a:gd name="csX2" fmla="*/ 9302861 w 9302861"/>
                <a:gd name="csY2" fmla="*/ 1060402 h 1060402"/>
                <a:gd name="csX3" fmla="*/ 0 w 9302861"/>
                <a:gd name="csY3" fmla="*/ 1060402 h 1060402"/>
                <a:gd name="csX4" fmla="*/ 0 w 9302861"/>
                <a:gd name="csY4" fmla="*/ 0 h 106040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9302861" h="1060402">
                  <a:moveTo>
                    <a:pt x="0" y="0"/>
                  </a:moveTo>
                  <a:lnTo>
                    <a:pt x="9302861" y="0"/>
                  </a:lnTo>
                  <a:lnTo>
                    <a:pt x="9302861" y="1060402"/>
                  </a:lnTo>
                  <a:lnTo>
                    <a:pt x="0" y="1060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1694" tIns="73660" rIns="73660" bIns="7366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de-DE" sz="2900" kern="1200" dirty="0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18782161-DBD4-92D2-7012-CAF1F6CF6A8E}"/>
                </a:ext>
              </a:extLst>
            </p:cNvPr>
            <p:cNvSpPr/>
            <p:nvPr/>
          </p:nvSpPr>
          <p:spPr>
            <a:xfrm>
              <a:off x="10712823" y="24529895"/>
              <a:ext cx="1407600" cy="140760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e-DE" dirty="0"/>
            </a:p>
          </p:txBody>
        </p:sp>
      </p:grpSp>
      <p:sp>
        <p:nvSpPr>
          <p:cNvPr id="4" name="Abgerundetes Rechteck 24">
            <a:extLst>
              <a:ext uri="{FF2B5EF4-FFF2-40B4-BE49-F238E27FC236}">
                <a16:creationId xmlns:a16="http://schemas.microsoft.com/office/drawing/2014/main" id="{72894A77-ED6C-5E18-C8E0-D8ED72BAAD8F}"/>
              </a:ext>
            </a:extLst>
          </p:cNvPr>
          <p:cNvSpPr/>
          <p:nvPr/>
        </p:nvSpPr>
        <p:spPr>
          <a:xfrm>
            <a:off x="11838940" y="3448755"/>
            <a:ext cx="2420620" cy="543560"/>
          </a:xfrm>
          <a:prstGeom prst="roundRect">
            <a:avLst>
              <a:gd name="adj" fmla="val 29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Abgerundetes Rechteck 35">
            <a:extLst>
              <a:ext uri="{FF2B5EF4-FFF2-40B4-BE49-F238E27FC236}">
                <a16:creationId xmlns:a16="http://schemas.microsoft.com/office/drawing/2014/main" id="{292EB97C-AEF2-B0A5-9377-011834F74C7A}"/>
              </a:ext>
            </a:extLst>
          </p:cNvPr>
          <p:cNvSpPr/>
          <p:nvPr/>
        </p:nvSpPr>
        <p:spPr>
          <a:xfrm>
            <a:off x="9386868" y="23750986"/>
            <a:ext cx="3790800" cy="532800"/>
          </a:xfrm>
          <a:prstGeom prst="roundRect">
            <a:avLst>
              <a:gd name="adj" fmla="val 290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0A9EEEE-AE73-3B76-C804-C144F60588CB}"/>
              </a:ext>
            </a:extLst>
          </p:cNvPr>
          <p:cNvSpPr txBox="1"/>
          <p:nvPr/>
        </p:nvSpPr>
        <p:spPr>
          <a:xfrm>
            <a:off x="653729" y="518068"/>
            <a:ext cx="16540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Zu viel oder zu wenig Wasser? </a:t>
            </a:r>
          </a:p>
          <a:p>
            <a:r>
              <a:rPr lang="de-DE" sz="7200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Die Zukunft der Murg im Klimawandel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C26A7646-75CD-D076-1CE7-AAA766986F9C}"/>
              </a:ext>
            </a:extLst>
          </p:cNvPr>
          <p:cNvSpPr/>
          <p:nvPr/>
        </p:nvSpPr>
        <p:spPr>
          <a:xfrm>
            <a:off x="632013" y="3297136"/>
            <a:ext cx="10587013" cy="6264067"/>
          </a:xfrm>
          <a:prstGeom prst="roundRect">
            <a:avLst>
              <a:gd name="adj" fmla="val 8460"/>
            </a:avLst>
          </a:prstGeom>
          <a:solidFill>
            <a:srgbClr val="FFFF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de-DE" sz="2400" spc="23" dirty="0">
              <a:solidFill>
                <a:srgbClr val="272727"/>
              </a:solidFill>
              <a:latin typeface="Calibri" panose="020F0502020204030204" pitchFamily="34" charset="0"/>
              <a:ea typeface="Arial MT Pro"/>
              <a:cs typeface="Calibri" panose="020F0502020204030204" pitchFamily="34" charset="0"/>
              <a:sym typeface="Arial MT Pro"/>
            </a:endParaRPr>
          </a:p>
          <a:p>
            <a:pPr marL="192869" indent="-192869">
              <a:buFont typeface="Arial" panose="020B0604020202020204" pitchFamily="34" charset="0"/>
              <a:buChar char="•"/>
            </a:pPr>
            <a:r>
              <a:rPr lang="de-DE" sz="2400" spc="23" dirty="0">
                <a:solidFill>
                  <a:srgbClr val="272727"/>
                </a:solidFill>
                <a:latin typeface="Calibri" panose="020F0502020204030204" pitchFamily="34" charset="0"/>
                <a:ea typeface="Arial MT Pro"/>
                <a:cs typeface="Calibri" panose="020F0502020204030204" pitchFamily="34" charset="0"/>
                <a:sym typeface="Arial MT Pro"/>
              </a:rPr>
              <a:t>Der </a:t>
            </a:r>
            <a:r>
              <a:rPr lang="de-DE" sz="2400" b="1" spc="23" dirty="0">
                <a:solidFill>
                  <a:srgbClr val="272727"/>
                </a:solidFill>
                <a:latin typeface="Calibri" panose="020F0502020204030204" pitchFamily="34" charset="0"/>
                <a:ea typeface="Arial MT Pro"/>
                <a:cs typeface="Calibri" panose="020F0502020204030204" pitchFamily="34" charset="0"/>
                <a:sym typeface="Arial MT Pro"/>
              </a:rPr>
              <a:t>Klimawandel </a:t>
            </a:r>
            <a:r>
              <a:rPr lang="de-DE" sz="2400" spc="23" dirty="0">
                <a:solidFill>
                  <a:srgbClr val="272727"/>
                </a:solidFill>
                <a:latin typeface="Calibri" panose="020F0502020204030204" pitchFamily="34" charset="0"/>
                <a:ea typeface="Arial MT Pro"/>
                <a:cs typeface="Calibri" panose="020F0502020204030204" pitchFamily="34" charset="0"/>
                <a:sym typeface="Arial MT Pro"/>
              </a:rPr>
              <a:t>führt zu einer Zunahme von </a:t>
            </a:r>
            <a:r>
              <a:rPr lang="de-DE" sz="2400" b="1" spc="23" dirty="0">
                <a:solidFill>
                  <a:srgbClr val="272727"/>
                </a:solidFill>
                <a:latin typeface="Calibri" panose="020F0502020204030204" pitchFamily="34" charset="0"/>
                <a:ea typeface="Arial MT Pro"/>
                <a:cs typeface="Calibri" panose="020F0502020204030204" pitchFamily="34" charset="0"/>
                <a:sym typeface="Arial MT Pro"/>
              </a:rPr>
              <a:t>Extremwetterereignissen</a:t>
            </a:r>
            <a:r>
              <a:rPr lang="de-DE" sz="2400" spc="23" dirty="0">
                <a:solidFill>
                  <a:srgbClr val="272727"/>
                </a:solidFill>
                <a:latin typeface="Calibri" panose="020F0502020204030204" pitchFamily="34" charset="0"/>
                <a:ea typeface="Arial MT Pro"/>
                <a:cs typeface="Calibri" panose="020F0502020204030204" pitchFamily="34" charset="0"/>
                <a:sym typeface="Arial MT Pro"/>
              </a:rPr>
              <a:t>. </a:t>
            </a:r>
            <a:br>
              <a:rPr lang="de-DE" sz="2400" spc="23" dirty="0">
                <a:solidFill>
                  <a:srgbClr val="272727"/>
                </a:solidFill>
                <a:latin typeface="Calibri" panose="020F0502020204030204" pitchFamily="34" charset="0"/>
                <a:ea typeface="Arial MT Pro"/>
                <a:cs typeface="Calibri" panose="020F0502020204030204" pitchFamily="34" charset="0"/>
                <a:sym typeface="Arial MT Pro"/>
              </a:rPr>
            </a:br>
            <a:r>
              <a:rPr lang="de-DE" sz="2400" spc="23" dirty="0">
                <a:solidFill>
                  <a:srgbClr val="272727"/>
                </a:solidFill>
                <a:latin typeface="Calibri" panose="020F0502020204030204" pitchFamily="34" charset="0"/>
                <a:ea typeface="Arial MT Pro"/>
                <a:cs typeface="Calibri" panose="020F0502020204030204" pitchFamily="34" charset="0"/>
                <a:sym typeface="Arial MT Pro"/>
              </a:rPr>
              <a:t>In Deutschland nehmen Starkniederschläge, sowie Hitze- und Dürreperioden zu (IPCC, 2023).</a:t>
            </a:r>
          </a:p>
          <a:p>
            <a:pPr marL="192869" indent="-192869">
              <a:buFont typeface="Arial" panose="020B0604020202020204" pitchFamily="34" charset="0"/>
              <a:buChar char="•"/>
            </a:pPr>
            <a:r>
              <a:rPr lang="de-DE" sz="2400" spc="23" dirty="0">
                <a:solidFill>
                  <a:srgbClr val="272727"/>
                </a:solidFill>
                <a:latin typeface="Calibri" panose="020F0502020204030204" pitchFamily="34" charset="0"/>
                <a:ea typeface="Arial MT Pro"/>
                <a:cs typeface="Calibri" panose="020F0502020204030204" pitchFamily="34" charset="0"/>
                <a:sym typeface="Arial MT Pro"/>
              </a:rPr>
              <a:t>Diese </a:t>
            </a:r>
            <a:r>
              <a:rPr lang="de-DE" sz="2400" b="1" spc="23" dirty="0">
                <a:solidFill>
                  <a:srgbClr val="272727"/>
                </a:solidFill>
                <a:latin typeface="Calibri" panose="020F0502020204030204" pitchFamily="34" charset="0"/>
                <a:ea typeface="Arial MT Pro"/>
                <a:cs typeface="Calibri" panose="020F0502020204030204" pitchFamily="34" charset="0"/>
                <a:sym typeface="Arial MT Pro"/>
              </a:rPr>
              <a:t>klimatischen Veränderungen </a:t>
            </a:r>
            <a:r>
              <a:rPr lang="de-DE" sz="2400" spc="23" dirty="0">
                <a:solidFill>
                  <a:srgbClr val="272727"/>
                </a:solidFill>
                <a:latin typeface="Calibri" panose="020F0502020204030204" pitchFamily="34" charset="0"/>
                <a:ea typeface="Arial MT Pro"/>
                <a:cs typeface="Calibri" panose="020F0502020204030204" pitchFamily="34" charset="0"/>
                <a:sym typeface="Arial MT Pro"/>
              </a:rPr>
              <a:t>werden sich auf die </a:t>
            </a:r>
            <a:r>
              <a:rPr lang="de-DE" sz="2400" b="1" spc="23" dirty="0">
                <a:solidFill>
                  <a:srgbClr val="272727"/>
                </a:solidFill>
                <a:latin typeface="Calibri" panose="020F0502020204030204" pitchFamily="34" charset="0"/>
                <a:ea typeface="Arial MT Pro"/>
                <a:cs typeface="Calibri" panose="020F0502020204030204" pitchFamily="34" charset="0"/>
                <a:sym typeface="Arial MT Pro"/>
              </a:rPr>
              <a:t>Abflussraten der Murg</a:t>
            </a:r>
            <a:r>
              <a:rPr lang="de-DE" sz="2400" spc="23" dirty="0">
                <a:solidFill>
                  <a:srgbClr val="272727"/>
                </a:solidFill>
                <a:latin typeface="Calibri" panose="020F0502020204030204" pitchFamily="34" charset="0"/>
                <a:ea typeface="Arial MT Pro"/>
                <a:cs typeface="Calibri" panose="020F0502020204030204" pitchFamily="34" charset="0"/>
                <a:sym typeface="Arial MT Pro"/>
              </a:rPr>
              <a:t> auswirken.</a:t>
            </a:r>
          </a:p>
          <a:p>
            <a:pPr marL="192869" indent="-192869">
              <a:buFont typeface="Arial" panose="020B0604020202020204" pitchFamily="34" charset="0"/>
              <a:buChar char="•"/>
            </a:pPr>
            <a:r>
              <a:rPr lang="de-DE" sz="2400" spc="23" dirty="0">
                <a:solidFill>
                  <a:srgbClr val="272727"/>
                </a:solidFill>
                <a:latin typeface="Calibri" panose="020F0502020204030204" pitchFamily="34" charset="0"/>
                <a:ea typeface="Arial MT Pro"/>
                <a:cs typeface="Calibri" panose="020F0502020204030204" pitchFamily="34" charset="0"/>
                <a:sym typeface="Arial MT Pro"/>
              </a:rPr>
              <a:t>Besonders </a:t>
            </a:r>
            <a:r>
              <a:rPr lang="de-DE" sz="2400" b="1" spc="23" dirty="0">
                <a:solidFill>
                  <a:srgbClr val="272727"/>
                </a:solidFill>
                <a:latin typeface="Calibri" panose="020F0502020204030204" pitchFamily="34" charset="0"/>
                <a:ea typeface="Arial MT Pro"/>
                <a:cs typeface="Calibri" panose="020F0502020204030204" pitchFamily="34" charset="0"/>
                <a:sym typeface="Arial MT Pro"/>
              </a:rPr>
              <a:t>Niedrigwasserphasen</a:t>
            </a:r>
            <a:r>
              <a:rPr lang="de-DE" sz="2400" spc="23" dirty="0">
                <a:solidFill>
                  <a:srgbClr val="272727"/>
                </a:solidFill>
                <a:latin typeface="Calibri" panose="020F0502020204030204" pitchFamily="34" charset="0"/>
                <a:ea typeface="Arial MT Pro"/>
                <a:cs typeface="Calibri" panose="020F0502020204030204" pitchFamily="34" charset="0"/>
                <a:sym typeface="Arial MT Pro"/>
              </a:rPr>
              <a:t> und </a:t>
            </a:r>
            <a:r>
              <a:rPr lang="de-DE" sz="2400" b="1" spc="23" dirty="0">
                <a:solidFill>
                  <a:srgbClr val="272727"/>
                </a:solidFill>
                <a:latin typeface="Calibri" panose="020F0502020204030204" pitchFamily="34" charset="0"/>
                <a:ea typeface="Arial MT Pro"/>
                <a:cs typeface="Calibri" panose="020F0502020204030204" pitchFamily="34" charset="0"/>
                <a:sym typeface="Arial MT Pro"/>
              </a:rPr>
              <a:t>Hochwasser</a:t>
            </a:r>
            <a:r>
              <a:rPr lang="de-DE" sz="2400" spc="23" dirty="0">
                <a:solidFill>
                  <a:srgbClr val="272727"/>
                </a:solidFill>
                <a:latin typeface="Calibri" panose="020F0502020204030204" pitchFamily="34" charset="0"/>
                <a:ea typeface="Arial MT Pro"/>
                <a:cs typeface="Calibri" panose="020F0502020204030204" pitchFamily="34" charset="0"/>
                <a:sym typeface="Arial MT Pro"/>
              </a:rPr>
              <a:t> kann im Murgtal aufgrund seiner Bevölkerungsdichte und Wirtschaftskraft zu hohen </a:t>
            </a:r>
            <a:r>
              <a:rPr lang="de-DE" sz="2400" b="1" spc="23" dirty="0">
                <a:solidFill>
                  <a:srgbClr val="272727"/>
                </a:solidFill>
                <a:latin typeface="Calibri" panose="020F0502020204030204" pitchFamily="34" charset="0"/>
                <a:ea typeface="Arial MT Pro"/>
                <a:cs typeface="Calibri" panose="020F0502020204030204" pitchFamily="34" charset="0"/>
                <a:sym typeface="Arial MT Pro"/>
              </a:rPr>
              <a:t>Schäden</a:t>
            </a:r>
            <a:r>
              <a:rPr lang="de-DE" sz="2400" spc="23" dirty="0">
                <a:solidFill>
                  <a:srgbClr val="272727"/>
                </a:solidFill>
                <a:latin typeface="Calibri" panose="020F0502020204030204" pitchFamily="34" charset="0"/>
                <a:ea typeface="Arial MT Pro"/>
                <a:cs typeface="Calibri" panose="020F0502020204030204" pitchFamily="34" charset="0"/>
                <a:sym typeface="Arial MT Pro"/>
              </a:rPr>
              <a:t> führen.</a:t>
            </a:r>
          </a:p>
          <a:p>
            <a:pPr marL="192869" indent="-192869">
              <a:buFont typeface="Arial" panose="020B0604020202020204" pitchFamily="34" charset="0"/>
              <a:buChar char="•"/>
            </a:pPr>
            <a:r>
              <a:rPr lang="de-DE" sz="2400" spc="23" dirty="0">
                <a:solidFill>
                  <a:srgbClr val="272727"/>
                </a:solidFill>
                <a:latin typeface="Calibri" panose="020F0502020204030204" pitchFamily="34" charset="0"/>
                <a:ea typeface="Arial MT Pro"/>
                <a:cs typeface="Calibri" panose="020F0502020204030204" pitchFamily="34" charset="0"/>
                <a:sym typeface="Arial MT Pro"/>
              </a:rPr>
              <a:t>Auf diese Veränderung müssen Behörden, kommunale Akteur*innen, Energieversorger, Tourismus und die lokale Industrie sich einstellen.</a:t>
            </a:r>
          </a:p>
          <a:p>
            <a:br>
              <a:rPr lang="de-DE" sz="2400" spc="23" dirty="0">
                <a:solidFill>
                  <a:srgbClr val="272727"/>
                </a:solidFill>
                <a:latin typeface="Calibri" panose="020F0502020204030204" pitchFamily="34" charset="0"/>
                <a:ea typeface="Arial MT Pro"/>
                <a:cs typeface="Calibri" panose="020F0502020204030204" pitchFamily="34" charset="0"/>
                <a:sym typeface="Arial MT Pro"/>
              </a:rPr>
            </a:br>
            <a:r>
              <a:rPr lang="de-DE" sz="2400" spc="23" dirty="0">
                <a:solidFill>
                  <a:srgbClr val="272727"/>
                </a:solidFill>
                <a:latin typeface="Calibri" panose="020F0502020204030204" pitchFamily="34" charset="0"/>
                <a:ea typeface="Arial MT Pro"/>
                <a:cs typeface="Calibri" panose="020F0502020204030204" pitchFamily="34" charset="0"/>
                <a:sym typeface="Arial MT Pro"/>
              </a:rPr>
              <a:t>Deshalb untersuchen wir:</a:t>
            </a:r>
          </a:p>
          <a:p>
            <a:r>
              <a:rPr lang="de-DE" sz="2400" b="1" spc="23" dirty="0">
                <a:solidFill>
                  <a:srgbClr val="272727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Wie werden sich die Abflussraten der Murg künftig entwickeln? Welche Abflussverhältnisse sind bis zum Ende des Jahrhunderts unter verschiedenen repräsentativen Konzentrationspfaden (RCPs) zu erwarten?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0A5AD6A0-6369-95EA-233D-ABD8A61365C5}"/>
              </a:ext>
            </a:extLst>
          </p:cNvPr>
          <p:cNvSpPr/>
          <p:nvPr/>
        </p:nvSpPr>
        <p:spPr>
          <a:xfrm>
            <a:off x="632013" y="23598559"/>
            <a:ext cx="8212956" cy="3888763"/>
          </a:xfrm>
          <a:prstGeom prst="roundRect">
            <a:avLst>
              <a:gd name="adj" fmla="val 8460"/>
            </a:avLst>
          </a:prstGeom>
          <a:solidFill>
            <a:srgbClr val="FFFF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192869" indent="-192869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Vereinfacht definiertes Einzugsgebiet mit gemittelten Temperatur- und Niederschlagsdaten </a:t>
            </a:r>
          </a:p>
          <a:p>
            <a:pPr marL="192869" indent="-192869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Abflussdaten beziehen sich auf die Messstation Bad Rotenfels</a:t>
            </a:r>
          </a:p>
          <a:p>
            <a:pPr marL="192869" indent="-192869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Nur ein Klimamodell statt Multimodellensemble</a:t>
            </a:r>
          </a:p>
          <a:p>
            <a:pPr marL="192869" indent="-192869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Modell unterschätzt Extremwerte, Abhängigkeit von Trainingsdaten</a:t>
            </a:r>
          </a:p>
          <a:p>
            <a:pPr marL="192869" indent="-192869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Vernachlässigung weiterer Variablen, die Abfluss bestimmen (z.B. </a:t>
            </a:r>
            <a:r>
              <a:rPr lang="de-DE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Evapotranspiration</a:t>
            </a:r>
            <a:r>
              <a:rPr lang="de-DE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graphicFrame>
        <p:nvGraphicFramePr>
          <p:cNvPr id="42" name="Tabelle 41">
            <a:extLst>
              <a:ext uri="{FF2B5EF4-FFF2-40B4-BE49-F238E27FC236}">
                <a16:creationId xmlns:a16="http://schemas.microsoft.com/office/drawing/2014/main" id="{843F76F8-DC64-FD57-E6AF-ABFA01C28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144638"/>
              </p:ext>
            </p:extLst>
          </p:nvPr>
        </p:nvGraphicFramePr>
        <p:xfrm>
          <a:off x="12490477" y="9141933"/>
          <a:ext cx="8343587" cy="4000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2242">
                  <a:extLst>
                    <a:ext uri="{9D8B030D-6E8A-4147-A177-3AD203B41FA5}">
                      <a16:colId xmlns:a16="http://schemas.microsoft.com/office/drawing/2014/main" val="2494376221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3579906299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592721846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641234510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3545086435"/>
                    </a:ext>
                  </a:extLst>
                </a:gridCol>
                <a:gridCol w="1184625">
                  <a:extLst>
                    <a:ext uri="{9D8B030D-6E8A-4147-A177-3AD203B41FA5}">
                      <a16:colId xmlns:a16="http://schemas.microsoft.com/office/drawing/2014/main" val="1367815581"/>
                    </a:ext>
                  </a:extLst>
                </a:gridCol>
              </a:tblGrid>
              <a:tr h="636589">
                <a:tc>
                  <a:txBody>
                    <a:bodyPr/>
                    <a:lstStyle/>
                    <a:p>
                      <a:r>
                        <a:rPr lang="de-DE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Periode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Median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Mittelwert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Std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Minimum </a:t>
                      </a:r>
                      <a:r>
                        <a:rPr lang="de-DE" sz="2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 MT Pro Bold"/>
                        </a:rPr>
                        <a:t>[m</a:t>
                      </a:r>
                      <a:r>
                        <a:rPr lang="de-DE" sz="2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³</a:t>
                      </a:r>
                      <a:r>
                        <a:rPr lang="de-DE" sz="2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 MT Pro Bold"/>
                        </a:rPr>
                        <a:t>/s]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Maximum</a:t>
                      </a:r>
                    </a:p>
                    <a:p>
                      <a:pPr algn="ctr"/>
                      <a:r>
                        <a:rPr lang="de-DE" sz="2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 MT Pro Bold"/>
                        </a:rPr>
                        <a:t>[m</a:t>
                      </a:r>
                      <a:r>
                        <a:rPr lang="de-DE" sz="2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³</a:t>
                      </a:r>
                      <a:r>
                        <a:rPr lang="de-DE" sz="200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 MT Pro Bold"/>
                        </a:rPr>
                        <a:t>/s]</a:t>
                      </a:r>
                      <a:r>
                        <a:rPr lang="de-DE" sz="2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796825"/>
                  </a:ext>
                </a:extLst>
              </a:tr>
              <a:tr h="695284"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Referenzzeitraum </a:t>
                      </a:r>
                      <a:endParaRPr lang="de-DE"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1991–2020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9.08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14.65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17.94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1.43 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385.16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380171"/>
                  </a:ext>
                </a:extLst>
              </a:tr>
              <a:tr h="636589"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Nahe Zukunft RCP 2.6</a:t>
                      </a:r>
                    </a:p>
                    <a:p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2021–2050 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15.41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24.16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25.93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4.40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424.62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803534"/>
                  </a:ext>
                </a:extLst>
              </a:tr>
              <a:tr h="636589"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Ferne Zukunft RCP 2.6</a:t>
                      </a:r>
                    </a:p>
                    <a:p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2071–2100  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16.53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26.03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28.89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4.30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386.06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34940"/>
                  </a:ext>
                </a:extLst>
              </a:tr>
              <a:tr h="636589"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Nahe Zukunft RCP 8.5</a:t>
                      </a:r>
                    </a:p>
                    <a:p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2021–2050 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14.98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23.44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25.63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4.22 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369.12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563808"/>
                  </a:ext>
                </a:extLst>
              </a:tr>
              <a:tr h="636589">
                <a:tc>
                  <a:txBody>
                    <a:bodyPr/>
                    <a:lstStyle/>
                    <a:p>
                      <a:pPr marL="0" marR="0" lvl="0" indent="0" algn="l" defTabSz="213832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Ferne Zukunft RCP 8.5</a:t>
                      </a:r>
                      <a:endParaRPr lang="de-DE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2071–2100 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12.03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21.97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25.91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4.39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405.80 </a:t>
                      </a:r>
                    </a:p>
                  </a:txBody>
                  <a:tcPr marL="51435" marR="51435" marT="25718" marB="257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081603"/>
                  </a:ext>
                </a:extLst>
              </a:tr>
            </a:tbl>
          </a:graphicData>
        </a:graphic>
      </p:graphicFrame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1F14E04-5D7A-65C7-6B33-0F92A6A53250}"/>
              </a:ext>
            </a:extLst>
          </p:cNvPr>
          <p:cNvGrpSpPr/>
          <p:nvPr/>
        </p:nvGrpSpPr>
        <p:grpSpPr>
          <a:xfrm>
            <a:off x="4650288" y="23249336"/>
            <a:ext cx="16105374" cy="7136702"/>
            <a:chOff x="4668080" y="23209023"/>
            <a:chExt cx="16105374" cy="7136702"/>
          </a:xfrm>
        </p:grpSpPr>
        <p:sp>
          <p:nvSpPr>
            <p:cNvPr id="17" name="Halbbogen 16">
              <a:extLst>
                <a:ext uri="{FF2B5EF4-FFF2-40B4-BE49-F238E27FC236}">
                  <a16:creationId xmlns:a16="http://schemas.microsoft.com/office/drawing/2014/main" id="{B4683FD4-583E-C97F-0781-51DE6C6B0105}"/>
                </a:ext>
              </a:extLst>
            </p:cNvPr>
            <p:cNvSpPr/>
            <p:nvPr/>
          </p:nvSpPr>
          <p:spPr>
            <a:xfrm>
              <a:off x="4668080" y="23209023"/>
              <a:ext cx="7136702" cy="7136702"/>
            </a:xfrm>
            <a:prstGeom prst="blockArc">
              <a:avLst>
                <a:gd name="adj1" fmla="val 18778888"/>
                <a:gd name="adj2" fmla="val 2700000"/>
                <a:gd name="adj3" fmla="val 303"/>
              </a:avLst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565F46E-B331-2DC9-69A0-AAECCCECAABE}"/>
                </a:ext>
              </a:extLst>
            </p:cNvPr>
            <p:cNvSpPr/>
            <p:nvPr/>
          </p:nvSpPr>
          <p:spPr>
            <a:xfrm>
              <a:off x="10661506" y="24126368"/>
              <a:ext cx="10111948" cy="5302011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47AF459E-3F21-BA09-17CB-1522F4412524}"/>
                </a:ext>
              </a:extLst>
            </p:cNvPr>
            <p:cNvSpPr/>
            <p:nvPr/>
          </p:nvSpPr>
          <p:spPr>
            <a:xfrm>
              <a:off x="11782881" y="26247172"/>
              <a:ext cx="8917404" cy="1060402"/>
            </a:xfrm>
            <a:custGeom>
              <a:avLst/>
              <a:gdLst>
                <a:gd name="csX0" fmla="*/ 0 w 8917404"/>
                <a:gd name="csY0" fmla="*/ 0 h 1060402"/>
                <a:gd name="csX1" fmla="*/ 8917404 w 8917404"/>
                <a:gd name="csY1" fmla="*/ 0 h 1060402"/>
                <a:gd name="csX2" fmla="*/ 8917404 w 8917404"/>
                <a:gd name="csY2" fmla="*/ 1060402 h 1060402"/>
                <a:gd name="csX3" fmla="*/ 0 w 8917404"/>
                <a:gd name="csY3" fmla="*/ 1060402 h 1060402"/>
                <a:gd name="csX4" fmla="*/ 0 w 8917404"/>
                <a:gd name="csY4" fmla="*/ 0 h 106040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8917404" h="1060402">
                  <a:moveTo>
                    <a:pt x="0" y="0"/>
                  </a:moveTo>
                  <a:lnTo>
                    <a:pt x="8917404" y="0"/>
                  </a:lnTo>
                  <a:lnTo>
                    <a:pt x="8917404" y="1060402"/>
                  </a:lnTo>
                  <a:lnTo>
                    <a:pt x="0" y="1060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7DA2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1694" tIns="73660" rIns="73660" bIns="7366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900" b="1" kern="1200" dirty="0"/>
                <a:t>RCP 2.6</a:t>
              </a:r>
              <a:r>
                <a:rPr lang="de-DE" sz="2900" kern="1200" dirty="0"/>
                <a:t>: Leichter Trend zu mehr Abfluss und mehr Hochwassertage </a:t>
              </a: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3CA130F7-B87C-B651-FDAA-EDA2DF447253}"/>
                </a:ext>
              </a:extLst>
            </p:cNvPr>
            <p:cNvSpPr/>
            <p:nvPr/>
          </p:nvSpPr>
          <p:spPr>
            <a:xfrm>
              <a:off x="11120129" y="26114622"/>
              <a:ext cx="1325502" cy="1325502"/>
            </a:xfrm>
            <a:prstGeom prst="ellipse">
              <a:avLst/>
            </a:prstGeom>
            <a:blipFill rotWithShape="0">
              <a:blip r:embed="rId3"/>
              <a:stretch>
                <a:fillRect/>
              </a:stretch>
            </a:blipFill>
            <a:ln w="63500">
              <a:solidFill>
                <a:srgbClr val="147DA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C2B6363A-1952-A273-1362-9D458DD8EB6B}"/>
                </a:ext>
              </a:extLst>
            </p:cNvPr>
            <p:cNvSpPr/>
            <p:nvPr/>
          </p:nvSpPr>
          <p:spPr>
            <a:xfrm>
              <a:off x="11397425" y="27837775"/>
              <a:ext cx="9302861" cy="1060402"/>
            </a:xfrm>
            <a:custGeom>
              <a:avLst/>
              <a:gdLst>
                <a:gd name="csX0" fmla="*/ 0 w 9302861"/>
                <a:gd name="csY0" fmla="*/ 0 h 1060402"/>
                <a:gd name="csX1" fmla="*/ 9302861 w 9302861"/>
                <a:gd name="csY1" fmla="*/ 0 h 1060402"/>
                <a:gd name="csX2" fmla="*/ 9302861 w 9302861"/>
                <a:gd name="csY2" fmla="*/ 1060402 h 1060402"/>
                <a:gd name="csX3" fmla="*/ 0 w 9302861"/>
                <a:gd name="csY3" fmla="*/ 1060402 h 1060402"/>
                <a:gd name="csX4" fmla="*/ 0 w 9302861"/>
                <a:gd name="csY4" fmla="*/ 0 h 106040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9302861" h="1060402">
                  <a:moveTo>
                    <a:pt x="0" y="0"/>
                  </a:moveTo>
                  <a:lnTo>
                    <a:pt x="9302861" y="0"/>
                  </a:lnTo>
                  <a:lnTo>
                    <a:pt x="9302861" y="1060402"/>
                  </a:lnTo>
                  <a:lnTo>
                    <a:pt x="0" y="1060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7DA2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1694" tIns="73660" rIns="73660" bIns="7366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900" b="1" kern="1200" dirty="0"/>
                <a:t>RCP 8.5</a:t>
              </a:r>
              <a:r>
                <a:rPr lang="de-DE" sz="2900" kern="1200" dirty="0"/>
                <a:t>: Trend zu weniger Abfluss, tendenzielle Zunahme der Niedrigwassertage</a:t>
              </a: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568D3477-2F34-B90F-50CD-CB8067256A69}"/>
                </a:ext>
              </a:extLst>
            </p:cNvPr>
            <p:cNvSpPr/>
            <p:nvPr/>
          </p:nvSpPr>
          <p:spPr>
            <a:xfrm>
              <a:off x="10734673" y="27705225"/>
              <a:ext cx="1325502" cy="1325502"/>
            </a:xfrm>
            <a:prstGeom prst="ellipse">
              <a:avLst/>
            </a:prstGeom>
            <a:blipFill rotWithShape="0">
              <a:blip r:embed="rId3"/>
              <a:stretch>
                <a:fillRect/>
              </a:stretch>
            </a:blipFill>
            <a:ln w="63500">
              <a:solidFill>
                <a:srgbClr val="147DA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75A1D1CC-3A73-C1A9-FF58-2F3C88C6C956}"/>
                </a:ext>
              </a:extLst>
            </p:cNvPr>
            <p:cNvSpPr/>
            <p:nvPr/>
          </p:nvSpPr>
          <p:spPr>
            <a:xfrm>
              <a:off x="11442972" y="24662674"/>
              <a:ext cx="9257314" cy="1060402"/>
            </a:xfrm>
            <a:custGeom>
              <a:avLst/>
              <a:gdLst>
                <a:gd name="csX0" fmla="*/ 0 w 9302861"/>
                <a:gd name="csY0" fmla="*/ 0 h 1060402"/>
                <a:gd name="csX1" fmla="*/ 9302861 w 9302861"/>
                <a:gd name="csY1" fmla="*/ 0 h 1060402"/>
                <a:gd name="csX2" fmla="*/ 9302861 w 9302861"/>
                <a:gd name="csY2" fmla="*/ 1060402 h 1060402"/>
                <a:gd name="csX3" fmla="*/ 0 w 9302861"/>
                <a:gd name="csY3" fmla="*/ 1060402 h 1060402"/>
                <a:gd name="csX4" fmla="*/ 0 w 9302861"/>
                <a:gd name="csY4" fmla="*/ 0 h 106040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9302861" h="1060402">
                  <a:moveTo>
                    <a:pt x="0" y="0"/>
                  </a:moveTo>
                  <a:lnTo>
                    <a:pt x="9302861" y="0"/>
                  </a:lnTo>
                  <a:lnTo>
                    <a:pt x="9302861" y="1060402"/>
                  </a:lnTo>
                  <a:lnTo>
                    <a:pt x="0" y="1060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7DA2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1694" tIns="73660" rIns="73660" bIns="7366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900" b="1" kern="1200" dirty="0"/>
                <a:t>Allgemein</a:t>
              </a:r>
              <a:r>
                <a:rPr lang="de-DE" sz="2900" kern="1200" dirty="0"/>
                <a:t>: Kontinuierlich große Schwankungen des Abflusses im beobachten und modellierten Zeitraum</a:t>
              </a:r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49F0213C-7F56-4617-D6EF-EC435BEA2864}"/>
                </a:ext>
              </a:extLst>
            </p:cNvPr>
            <p:cNvSpPr/>
            <p:nvPr/>
          </p:nvSpPr>
          <p:spPr>
            <a:xfrm>
              <a:off x="10780219" y="24530123"/>
              <a:ext cx="1325502" cy="1325502"/>
            </a:xfrm>
            <a:prstGeom prst="ellipse">
              <a:avLst/>
            </a:prstGeom>
            <a:blipFill rotWithShape="0">
              <a:blip r:embed="rId3"/>
              <a:stretch>
                <a:fillRect/>
              </a:stretch>
            </a:blipFill>
            <a:ln w="63500">
              <a:solidFill>
                <a:srgbClr val="147DA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e-DE" dirty="0"/>
            </a:p>
          </p:txBody>
        </p:sp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BC42B5D0-5BBD-77A9-B7BC-8CCA040EBBAA}"/>
              </a:ext>
            </a:extLst>
          </p:cNvPr>
          <p:cNvSpPr txBox="1"/>
          <p:nvPr/>
        </p:nvSpPr>
        <p:spPr>
          <a:xfrm>
            <a:off x="2761711" y="28145251"/>
            <a:ext cx="3110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Quellenverzeichnis und 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Details auf unserem GitHub-Repository.</a:t>
            </a:r>
          </a:p>
        </p:txBody>
      </p:sp>
      <p:sp>
        <p:nvSpPr>
          <p:cNvPr id="35" name="Abgerundetes Rechteck 34">
            <a:extLst>
              <a:ext uri="{FF2B5EF4-FFF2-40B4-BE49-F238E27FC236}">
                <a16:creationId xmlns:a16="http://schemas.microsoft.com/office/drawing/2014/main" id="{D0B725AD-D592-FD0E-8E76-9AD65330B395}"/>
              </a:ext>
            </a:extLst>
          </p:cNvPr>
          <p:cNvSpPr/>
          <p:nvPr/>
        </p:nvSpPr>
        <p:spPr>
          <a:xfrm>
            <a:off x="830843" y="3473569"/>
            <a:ext cx="5514605" cy="479965"/>
          </a:xfrm>
          <a:prstGeom prst="roundRect">
            <a:avLst>
              <a:gd name="adj" fmla="val 29011"/>
            </a:avLst>
          </a:prstGeom>
          <a:solidFill>
            <a:srgbClr val="147D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0" b="1" dirty="0">
                <a:latin typeface="Calibri" panose="020F0502020204030204" pitchFamily="34" charset="0"/>
                <a:cs typeface="Calibri" panose="020F0502020204030204" pitchFamily="34" charset="0"/>
              </a:rPr>
              <a:t>1. Hintergrund und Fragestellung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4AC4F296-A232-0F54-7DBD-2D7220731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0479" y="4167271"/>
            <a:ext cx="8373892" cy="415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6B4E3814-FA53-59A9-7C92-874631B087AD}"/>
              </a:ext>
            </a:extLst>
          </p:cNvPr>
          <p:cNvSpPr/>
          <p:nvPr/>
        </p:nvSpPr>
        <p:spPr>
          <a:xfrm rot="16200000">
            <a:off x="10031514" y="6040080"/>
            <a:ext cx="4155253" cy="409633"/>
          </a:xfrm>
          <a:prstGeom prst="roundRect">
            <a:avLst>
              <a:gd name="adj" fmla="val 715"/>
            </a:avLst>
          </a:prstGeom>
          <a:solidFill>
            <a:srgbClr val="FFFFF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00" b="1" spc="23" dirty="0">
                <a:solidFill>
                  <a:schemeClr val="tx1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Geglätteter Abfluss bis 2100 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7215F784-453B-02CA-11B9-8F09D96B502F}"/>
              </a:ext>
            </a:extLst>
          </p:cNvPr>
          <p:cNvSpPr/>
          <p:nvPr/>
        </p:nvSpPr>
        <p:spPr>
          <a:xfrm rot="16200000">
            <a:off x="10108909" y="10933237"/>
            <a:ext cx="4000463" cy="409633"/>
          </a:xfrm>
          <a:prstGeom prst="roundRect">
            <a:avLst>
              <a:gd name="adj" fmla="val 715"/>
            </a:avLst>
          </a:prstGeom>
          <a:solidFill>
            <a:srgbClr val="FFFF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00" b="1" spc="23" dirty="0">
                <a:solidFill>
                  <a:srgbClr val="272727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 Statistischer Vergleich der Perioden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07E1596-D491-FC9E-4A9E-FE95DF4D0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0170" y="18936466"/>
            <a:ext cx="8373894" cy="415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CC0714C-8484-EE3E-C24F-B6E07E20D937}"/>
              </a:ext>
            </a:extLst>
          </p:cNvPr>
          <p:cNvSpPr/>
          <p:nvPr/>
        </p:nvSpPr>
        <p:spPr>
          <a:xfrm rot="16200000">
            <a:off x="10001207" y="20809277"/>
            <a:ext cx="4155253" cy="409633"/>
          </a:xfrm>
          <a:prstGeom prst="roundRect">
            <a:avLst>
              <a:gd name="adj" fmla="val 715"/>
            </a:avLst>
          </a:prstGeom>
          <a:solidFill>
            <a:srgbClr val="FFFF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spc="23" dirty="0">
                <a:solidFill>
                  <a:srgbClr val="272727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Geglätteter Trend Hochwassertage</a:t>
            </a:r>
          </a:p>
        </p:txBody>
      </p:sp>
      <p:sp>
        <p:nvSpPr>
          <p:cNvPr id="22" name="Freeform 23">
            <a:extLst>
              <a:ext uri="{FF2B5EF4-FFF2-40B4-BE49-F238E27FC236}">
                <a16:creationId xmlns:a16="http://schemas.microsoft.com/office/drawing/2014/main" id="{9CF804AD-FBCA-0E58-3693-DB744EBCB18B}"/>
              </a:ext>
            </a:extLst>
          </p:cNvPr>
          <p:cNvSpPr/>
          <p:nvPr/>
        </p:nvSpPr>
        <p:spPr>
          <a:xfrm>
            <a:off x="15717480" y="846834"/>
            <a:ext cx="2148792" cy="1739654"/>
          </a:xfrm>
          <a:custGeom>
            <a:avLst/>
            <a:gdLst/>
            <a:ahLst/>
            <a:cxnLst/>
            <a:rect l="l" t="t" r="r" b="b"/>
            <a:pathLst>
              <a:path w="1922485" h="1359257">
                <a:moveTo>
                  <a:pt x="0" y="0"/>
                </a:moveTo>
                <a:lnTo>
                  <a:pt x="1922485" y="0"/>
                </a:lnTo>
                <a:lnTo>
                  <a:pt x="1922485" y="1359257"/>
                </a:lnTo>
                <a:lnTo>
                  <a:pt x="0" y="13592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de-DE" sz="2028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2F3B571-6EE0-5D92-137B-167E4D230376}"/>
              </a:ext>
            </a:extLst>
          </p:cNvPr>
          <p:cNvSpPr txBox="1"/>
          <p:nvPr/>
        </p:nvSpPr>
        <p:spPr>
          <a:xfrm>
            <a:off x="18094872" y="1116496"/>
            <a:ext cx="2633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Eine Projektstudie von</a:t>
            </a:r>
          </a:p>
          <a:p>
            <a:r>
              <a:rPr lang="de-DE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Emma Morlock und Henry </a:t>
            </a:r>
            <a:r>
              <a:rPr lang="de-DE" spc="60" dirty="0" err="1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Hiemenz</a:t>
            </a:r>
            <a:r>
              <a:rPr lang="de-DE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,</a:t>
            </a:r>
          </a:p>
          <a:p>
            <a:r>
              <a:rPr lang="de-DE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Prof. Rüdiger Glaser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A27B2267-3D97-177D-7645-BBF7FDB04F48}"/>
              </a:ext>
            </a:extLst>
          </p:cNvPr>
          <p:cNvSpPr/>
          <p:nvPr/>
        </p:nvSpPr>
        <p:spPr>
          <a:xfrm rot="5400000" flipV="1">
            <a:off x="17357547" y="1693801"/>
            <a:ext cx="1200329" cy="45719"/>
          </a:xfrm>
          <a:prstGeom prst="roundRect">
            <a:avLst>
              <a:gd name="adj" fmla="val 50000"/>
            </a:avLst>
          </a:prstGeom>
          <a:solidFill>
            <a:srgbClr val="147D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C038D1E5-F156-60CD-4345-1BF85D319BA9}"/>
              </a:ext>
            </a:extLst>
          </p:cNvPr>
          <p:cNvSpPr/>
          <p:nvPr/>
        </p:nvSpPr>
        <p:spPr>
          <a:xfrm>
            <a:off x="11867697" y="3477499"/>
            <a:ext cx="2366063" cy="479965"/>
          </a:xfrm>
          <a:prstGeom prst="roundRect">
            <a:avLst>
              <a:gd name="adj" fmla="val 29011"/>
            </a:avLst>
          </a:prstGeom>
          <a:solidFill>
            <a:srgbClr val="147D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0" b="1" dirty="0">
                <a:latin typeface="Calibri" panose="020F0502020204030204" pitchFamily="34" charset="0"/>
                <a:cs typeface="Calibri" panose="020F0502020204030204" pitchFamily="34" charset="0"/>
              </a:rPr>
              <a:t>3. Ergebnisse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668F55F-5854-E1E4-E2FA-592CC3AD771C}"/>
              </a:ext>
            </a:extLst>
          </p:cNvPr>
          <p:cNvGrpSpPr/>
          <p:nvPr/>
        </p:nvGrpSpPr>
        <p:grpSpPr>
          <a:xfrm>
            <a:off x="632502" y="10261536"/>
            <a:ext cx="10586524" cy="4017908"/>
            <a:chOff x="653730" y="18762332"/>
            <a:chExt cx="10586524" cy="4155253"/>
          </a:xfrm>
        </p:grpSpPr>
        <p:sp>
          <p:nvSpPr>
            <p:cNvPr id="10" name="Abgerundetes Rechteck 9">
              <a:extLst>
                <a:ext uri="{FF2B5EF4-FFF2-40B4-BE49-F238E27FC236}">
                  <a16:creationId xmlns:a16="http://schemas.microsoft.com/office/drawing/2014/main" id="{E23F6908-13DE-39CB-0B1F-633DCD08EBA5}"/>
                </a:ext>
              </a:extLst>
            </p:cNvPr>
            <p:cNvSpPr/>
            <p:nvPr/>
          </p:nvSpPr>
          <p:spPr>
            <a:xfrm>
              <a:off x="653730" y="18762332"/>
              <a:ext cx="10586524" cy="4155253"/>
            </a:xfrm>
            <a:prstGeom prst="roundRect">
              <a:avLst>
                <a:gd name="adj" fmla="val 8460"/>
              </a:avLst>
            </a:prstGeom>
            <a:solidFill>
              <a:srgbClr val="FFFFFA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192869" indent="-192869">
                <a:buFont typeface="Arial" panose="020B0604020202020204" pitchFamily="34" charset="0"/>
                <a:buChar char="•"/>
              </a:pPr>
              <a:r>
                <a:rPr lang="de-DE" sz="2400" dirty="0">
                  <a:solidFill>
                    <a:schemeClr val="tx1"/>
                  </a:solidFill>
                </a:rPr>
                <a:t>Aus </a:t>
              </a:r>
              <a:r>
                <a:rPr lang="de-DE" sz="2400" b="1" dirty="0">
                  <a:solidFill>
                    <a:schemeClr val="tx1"/>
                  </a:solidFill>
                </a:rPr>
                <a:t>Temperatur- und Niederschlagsdaten  </a:t>
              </a:r>
              <a:r>
                <a:rPr lang="de-DE" sz="2400" dirty="0">
                  <a:solidFill>
                    <a:schemeClr val="tx1"/>
                  </a:solidFill>
                </a:rPr>
                <a:t>(Copernicus Climate Change Service 2025) sowie </a:t>
              </a:r>
              <a:r>
                <a:rPr lang="de-DE" sz="2400" b="1" dirty="0">
                  <a:solidFill>
                    <a:schemeClr val="tx1"/>
                  </a:solidFill>
                </a:rPr>
                <a:t>Murg-Abflussdaten (</a:t>
              </a:r>
              <a:r>
                <a:rPr lang="de-DE" sz="2400" dirty="0">
                  <a:solidFill>
                    <a:schemeClr val="tx1"/>
                  </a:solidFill>
                </a:rPr>
                <a:t>Landesanstalt für Umwelt Baden-Württemberg 2025) wurde ein Deep-Learning-Modell (</a:t>
              </a:r>
              <a:r>
                <a:rPr lang="de-DE" sz="2400" dirty="0" err="1">
                  <a:solidFill>
                    <a:schemeClr val="tx1"/>
                  </a:solidFill>
                </a:rPr>
                <a:t>Anwar</a:t>
              </a:r>
              <a:r>
                <a:rPr lang="de-DE" sz="2400" dirty="0">
                  <a:solidFill>
                    <a:schemeClr val="tx1"/>
                  </a:solidFill>
                </a:rPr>
                <a:t> et  al. 2024) trainiert.</a:t>
              </a:r>
            </a:p>
            <a:p>
              <a:pPr marL="192869" indent="-192869">
                <a:buFont typeface="Arial" panose="020B0604020202020204" pitchFamily="34" charset="0"/>
                <a:buChar char="•"/>
              </a:pPr>
              <a:r>
                <a:rPr lang="de-DE" sz="2400" dirty="0">
                  <a:solidFill>
                    <a:schemeClr val="tx1"/>
                  </a:solidFill>
                </a:rPr>
                <a:t>Das Modell wurde mit </a:t>
              </a:r>
              <a:r>
                <a:rPr lang="de-DE" sz="2400" dirty="0" err="1">
                  <a:solidFill>
                    <a:schemeClr val="tx1"/>
                  </a:solidFill>
                </a:rPr>
                <a:t>ReKliEs</a:t>
              </a:r>
              <a:r>
                <a:rPr lang="de-DE" sz="2400" dirty="0">
                  <a:solidFill>
                    <a:schemeClr val="tx1"/>
                  </a:solidFill>
                </a:rPr>
                <a:t>-Klimaprojektionen (ESGF </a:t>
              </a:r>
              <a:r>
                <a:rPr lang="de-DE" sz="2400" dirty="0" err="1">
                  <a:solidFill>
                    <a:schemeClr val="tx1"/>
                  </a:solidFill>
                </a:rPr>
                <a:t>Metagrid</a:t>
              </a:r>
              <a:r>
                <a:rPr lang="de-DE" sz="2400" dirty="0">
                  <a:solidFill>
                    <a:schemeClr val="tx1"/>
                  </a:solidFill>
                </a:rPr>
                <a:t> 2025) der Szenarien </a:t>
              </a:r>
              <a:r>
                <a:rPr lang="de-DE" sz="2400" b="1" dirty="0">
                  <a:solidFill>
                    <a:schemeClr val="tx1"/>
                  </a:solidFill>
                </a:rPr>
                <a:t>RCP 2.6  </a:t>
              </a:r>
              <a:r>
                <a:rPr lang="de-DE" sz="2400" dirty="0">
                  <a:solidFill>
                    <a:schemeClr val="tx1"/>
                  </a:solidFill>
                </a:rPr>
                <a:t>(sehr niedrige Emissionen) und </a:t>
              </a:r>
              <a:r>
                <a:rPr lang="de-DE" sz="2400" b="1" dirty="0">
                  <a:solidFill>
                    <a:schemeClr val="tx1"/>
                  </a:solidFill>
                </a:rPr>
                <a:t>RCP 8.5 </a:t>
              </a:r>
              <a:r>
                <a:rPr lang="de-DE" sz="2400" dirty="0">
                  <a:solidFill>
                    <a:schemeClr val="tx1"/>
                  </a:solidFill>
                </a:rPr>
                <a:t>(sehr hohe Emissionen)</a:t>
              </a:r>
              <a:r>
                <a:rPr lang="de-DE" sz="2400" b="1" dirty="0">
                  <a:solidFill>
                    <a:schemeClr val="tx1"/>
                  </a:solidFill>
                </a:rPr>
                <a:t> </a:t>
              </a:r>
              <a:r>
                <a:rPr lang="de-DE" sz="2400" dirty="0">
                  <a:solidFill>
                    <a:schemeClr val="tx1"/>
                  </a:solidFill>
                </a:rPr>
                <a:t>bis </a:t>
              </a:r>
              <a:r>
                <a:rPr lang="de-DE" sz="2400" b="1" dirty="0">
                  <a:solidFill>
                    <a:schemeClr val="tx1"/>
                  </a:solidFill>
                </a:rPr>
                <a:t>2100</a:t>
              </a:r>
              <a:r>
                <a:rPr lang="de-DE" sz="2400" dirty="0">
                  <a:solidFill>
                    <a:schemeClr val="tx1"/>
                  </a:solidFill>
                </a:rPr>
                <a:t> angewendet.</a:t>
              </a:r>
            </a:p>
            <a:p>
              <a:pPr marL="192869" indent="-192869">
                <a:buFont typeface="Arial" panose="020B0604020202020204" pitchFamily="34" charset="0"/>
                <a:buChar char="•"/>
              </a:pPr>
              <a:r>
                <a:rPr lang="de-DE" sz="2400" dirty="0">
                  <a:solidFill>
                    <a:schemeClr val="tx1"/>
                  </a:solidFill>
                </a:rPr>
                <a:t>Die Ergebnisse wurden statistisch analysiert.</a:t>
              </a:r>
            </a:p>
          </p:txBody>
        </p:sp>
        <p:sp>
          <p:nvSpPr>
            <p:cNvPr id="27" name="Abgerundetes Rechteck 26">
              <a:extLst>
                <a:ext uri="{FF2B5EF4-FFF2-40B4-BE49-F238E27FC236}">
                  <a16:creationId xmlns:a16="http://schemas.microsoft.com/office/drawing/2014/main" id="{C4773127-4047-29EC-4840-B034098BEBC9}"/>
                </a:ext>
              </a:extLst>
            </p:cNvPr>
            <p:cNvSpPr/>
            <p:nvPr/>
          </p:nvSpPr>
          <p:spPr>
            <a:xfrm>
              <a:off x="830843" y="18936466"/>
              <a:ext cx="2206853" cy="479965"/>
            </a:xfrm>
            <a:prstGeom prst="roundRect">
              <a:avLst>
                <a:gd name="adj" fmla="val 29011"/>
              </a:avLst>
            </a:prstGeom>
            <a:solidFill>
              <a:srgbClr val="147D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000" b="1" dirty="0">
                  <a:latin typeface="Calibri" panose="020F0502020204030204" pitchFamily="34" charset="0"/>
                  <a:cs typeface="Calibri" panose="020F0502020204030204" pitchFamily="34" charset="0"/>
                </a:rPr>
                <a:t>2. Methodik</a:t>
              </a:r>
            </a:p>
          </p:txBody>
        </p:sp>
      </p:grp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790DF568-2D10-696E-DC89-E48CFE1A925D}"/>
              </a:ext>
            </a:extLst>
          </p:cNvPr>
          <p:cNvSpPr/>
          <p:nvPr/>
        </p:nvSpPr>
        <p:spPr>
          <a:xfrm>
            <a:off x="806696" y="23774387"/>
            <a:ext cx="2850904" cy="479965"/>
          </a:xfrm>
          <a:prstGeom prst="roundRect">
            <a:avLst>
              <a:gd name="adj" fmla="val 29011"/>
            </a:avLst>
          </a:prstGeom>
          <a:solidFill>
            <a:srgbClr val="147D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0" b="1" dirty="0">
                <a:latin typeface="Calibri" panose="020F0502020204030204" pitchFamily="34" charset="0"/>
                <a:cs typeface="Calibri" panose="020F0502020204030204" pitchFamily="34" charset="0"/>
              </a:rPr>
              <a:t>4. Limitierungen</a:t>
            </a:r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B35B3095-2E2A-234E-FA51-630B631A4795}"/>
              </a:ext>
            </a:extLst>
          </p:cNvPr>
          <p:cNvSpPr/>
          <p:nvPr/>
        </p:nvSpPr>
        <p:spPr>
          <a:xfrm>
            <a:off x="9411074" y="23774386"/>
            <a:ext cx="3736800" cy="486000"/>
          </a:xfrm>
          <a:prstGeom prst="roundRect">
            <a:avLst>
              <a:gd name="adj" fmla="val 29011"/>
            </a:avLst>
          </a:prstGeom>
          <a:solidFill>
            <a:srgbClr val="147D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0" b="1" dirty="0">
                <a:latin typeface="Calibri" panose="020F0502020204030204" pitchFamily="34" charset="0"/>
                <a:cs typeface="Calibri" panose="020F0502020204030204" pitchFamily="34" charset="0"/>
              </a:rPr>
              <a:t>5. Schlussfolgerungen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FF57968-0EBA-4C14-0054-F33737AF9D54}"/>
              </a:ext>
            </a:extLst>
          </p:cNvPr>
          <p:cNvSpPr/>
          <p:nvPr/>
        </p:nvSpPr>
        <p:spPr>
          <a:xfrm rot="16200000">
            <a:off x="10027424" y="15834615"/>
            <a:ext cx="4155253" cy="409633"/>
          </a:xfrm>
          <a:prstGeom prst="roundRect">
            <a:avLst>
              <a:gd name="adj" fmla="val 715"/>
            </a:avLst>
          </a:prstGeom>
          <a:solidFill>
            <a:srgbClr val="FFFFF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00" b="1" spc="23" dirty="0">
                <a:solidFill>
                  <a:srgbClr val="272727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Geglätteter Trend Niedrigwassertage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A7DD5D-7A5B-1F78-4256-B8C771E2A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0172" y="13961805"/>
            <a:ext cx="8373892" cy="415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 descr="Ein Bild, das Muster, Screenshot, Kunst, Design enthält.&#10;&#10;KI-generierte Inhalte können fehlerhaft sein.">
            <a:extLst>
              <a:ext uri="{FF2B5EF4-FFF2-40B4-BE49-F238E27FC236}">
                <a16:creationId xmlns:a16="http://schemas.microsoft.com/office/drawing/2014/main" id="{7F154F7B-BAE1-EAD2-D0FB-C62FAA2354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843" y="27852337"/>
            <a:ext cx="1809045" cy="1809045"/>
          </a:xfrm>
          <a:prstGeom prst="rect">
            <a:avLst/>
          </a:prstGeom>
        </p:spPr>
      </p:pic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A1A42F18-DE82-CBC9-EFC3-1415F85196BC}"/>
              </a:ext>
            </a:extLst>
          </p:cNvPr>
          <p:cNvGrpSpPr/>
          <p:nvPr/>
        </p:nvGrpSpPr>
        <p:grpSpPr>
          <a:xfrm>
            <a:off x="306814" y="14979777"/>
            <a:ext cx="10971847" cy="7918449"/>
            <a:chOff x="361780" y="10016099"/>
            <a:chExt cx="10971847" cy="791844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F0BD1F-0805-DB66-0CF4-AC079BB0327E}"/>
                </a:ext>
              </a:extLst>
            </p:cNvPr>
            <p:cNvSpPr>
              <a:spLocks/>
            </p:cNvSpPr>
            <p:nvPr/>
          </p:nvSpPr>
          <p:spPr>
            <a:xfrm>
              <a:off x="6236672" y="12894548"/>
              <a:ext cx="5040000" cy="5040000"/>
            </a:xfrm>
            <a:prstGeom prst="ellipse">
              <a:avLst/>
            </a:prstGeom>
            <a:blipFill>
              <a:blip r:embed="rId9"/>
              <a:stretch>
                <a:fillRect/>
              </a:stretch>
            </a:blipFill>
            <a:ln w="228600" cmpd="thickThin">
              <a:solidFill>
                <a:srgbClr val="147DA2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671078"/>
                        <a:gd name="connsiteY0" fmla="*/ 2806385 h 5612769"/>
                        <a:gd name="connsiteX1" fmla="*/ 2835539 w 5671078"/>
                        <a:gd name="connsiteY1" fmla="*/ 0 h 5612769"/>
                        <a:gd name="connsiteX2" fmla="*/ 5671078 w 5671078"/>
                        <a:gd name="connsiteY2" fmla="*/ 2806385 h 5612769"/>
                        <a:gd name="connsiteX3" fmla="*/ 2835539 w 5671078"/>
                        <a:gd name="connsiteY3" fmla="*/ 5612770 h 5612769"/>
                        <a:gd name="connsiteX4" fmla="*/ 0 w 5671078"/>
                        <a:gd name="connsiteY4" fmla="*/ 2806385 h 56127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671078" h="5612769" fill="none" extrusionOk="0">
                          <a:moveTo>
                            <a:pt x="0" y="2806385"/>
                          </a:moveTo>
                          <a:cubicBezTo>
                            <a:pt x="217090" y="1282214"/>
                            <a:pt x="1347089" y="-159649"/>
                            <a:pt x="2835539" y="0"/>
                          </a:cubicBezTo>
                          <a:cubicBezTo>
                            <a:pt x="4152146" y="-38195"/>
                            <a:pt x="5597459" y="1325772"/>
                            <a:pt x="5671078" y="2806385"/>
                          </a:cubicBezTo>
                          <a:cubicBezTo>
                            <a:pt x="5663335" y="4282465"/>
                            <a:pt x="4320124" y="5725948"/>
                            <a:pt x="2835539" y="5612770"/>
                          </a:cubicBezTo>
                          <a:cubicBezTo>
                            <a:pt x="1417431" y="5695580"/>
                            <a:pt x="173961" y="4398136"/>
                            <a:pt x="0" y="2806385"/>
                          </a:cubicBezTo>
                          <a:close/>
                        </a:path>
                        <a:path w="5671078" h="5612769" stroke="0" extrusionOk="0">
                          <a:moveTo>
                            <a:pt x="0" y="2806385"/>
                          </a:moveTo>
                          <a:cubicBezTo>
                            <a:pt x="-73456" y="1211152"/>
                            <a:pt x="1224326" y="16960"/>
                            <a:pt x="2835539" y="0"/>
                          </a:cubicBezTo>
                          <a:cubicBezTo>
                            <a:pt x="4520426" y="25023"/>
                            <a:pt x="5380068" y="1265714"/>
                            <a:pt x="5671078" y="2806385"/>
                          </a:cubicBezTo>
                          <a:cubicBezTo>
                            <a:pt x="5591032" y="4434479"/>
                            <a:pt x="4384557" y="5706774"/>
                            <a:pt x="2835539" y="5612770"/>
                          </a:cubicBezTo>
                          <a:cubicBezTo>
                            <a:pt x="1234804" y="5593779"/>
                            <a:pt x="127752" y="4417350"/>
                            <a:pt x="0" y="280638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6" name="TextBox 69">
              <a:extLst>
                <a:ext uri="{FF2B5EF4-FFF2-40B4-BE49-F238E27FC236}">
                  <a16:creationId xmlns:a16="http://schemas.microsoft.com/office/drawing/2014/main" id="{48993E45-276C-FC8B-83C3-F0CC645BC5BB}"/>
                </a:ext>
              </a:extLst>
            </p:cNvPr>
            <p:cNvSpPr txBox="1"/>
            <p:nvPr/>
          </p:nvSpPr>
          <p:spPr>
            <a:xfrm>
              <a:off x="1991223" y="17209159"/>
              <a:ext cx="3422394" cy="3815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71"/>
                </a:lnSpc>
                <a:spcBef>
                  <a:spcPct val="0"/>
                </a:spcBef>
              </a:pPr>
              <a:r>
                <a:rPr lang="de-DE" sz="3600" b="1" spc="37" dirty="0">
                  <a:solidFill>
                    <a:srgbClr val="272727"/>
                  </a:solidFill>
                  <a:latin typeface="Calibri" panose="020F0502020204030204" pitchFamily="34" charset="0"/>
                  <a:ea typeface="Arial MT Pro Bold"/>
                  <a:cs typeface="Calibri" panose="020F0502020204030204" pitchFamily="34" charset="0"/>
                  <a:sym typeface="Arial MT Pro Bold"/>
                </a:rPr>
                <a:t>Temperatur </a:t>
              </a:r>
              <a:r>
                <a:rPr lang="de-DE" sz="3600" spc="37" dirty="0">
                  <a:solidFill>
                    <a:srgbClr val="272727"/>
                  </a:solidFill>
                  <a:latin typeface="Calibri" panose="020F0502020204030204" pitchFamily="34" charset="0"/>
                  <a:ea typeface="Arial MT Pro Bold"/>
                  <a:cs typeface="Calibri" panose="020F0502020204030204" pitchFamily="34" charset="0"/>
                  <a:sym typeface="Arial MT Pro Bold"/>
                </a:rPr>
                <a:t>[°C]</a:t>
              </a:r>
            </a:p>
          </p:txBody>
        </p:sp>
        <p:sp>
          <p:nvSpPr>
            <p:cNvPr id="30" name="TextBox 70">
              <a:extLst>
                <a:ext uri="{FF2B5EF4-FFF2-40B4-BE49-F238E27FC236}">
                  <a16:creationId xmlns:a16="http://schemas.microsoft.com/office/drawing/2014/main" id="{0B0842B4-F73D-709A-A372-5FA664C551CB}"/>
                </a:ext>
              </a:extLst>
            </p:cNvPr>
            <p:cNvSpPr txBox="1"/>
            <p:nvPr/>
          </p:nvSpPr>
          <p:spPr>
            <a:xfrm>
              <a:off x="7288155" y="12024652"/>
              <a:ext cx="4045472" cy="386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71"/>
                </a:lnSpc>
                <a:spcBef>
                  <a:spcPct val="0"/>
                </a:spcBef>
              </a:pPr>
              <a:r>
                <a:rPr lang="de-DE" sz="3600" b="1" spc="37" dirty="0">
                  <a:latin typeface="Calibri" panose="020F0502020204030204" pitchFamily="34" charset="0"/>
                  <a:ea typeface="Arial MT Pro Bold"/>
                  <a:cs typeface="Calibri" panose="020F0502020204030204" pitchFamily="34" charset="0"/>
                  <a:sym typeface="Arial MT Pro Bold"/>
                </a:rPr>
                <a:t>Niederschlag</a:t>
              </a:r>
              <a:r>
                <a:rPr lang="de-DE" sz="3600" b="1" spc="37" dirty="0">
                  <a:ea typeface="Arial MT Pro Bold"/>
                  <a:cs typeface="Arial MT Pro Bold"/>
                  <a:sym typeface="Arial MT Pro Bold"/>
                </a:rPr>
                <a:t> </a:t>
              </a:r>
              <a:r>
                <a:rPr lang="de-DE" sz="3600" spc="37" dirty="0">
                  <a:ea typeface="Arial MT Pro Bold"/>
                  <a:cs typeface="Arial MT Pro Bold"/>
                  <a:sym typeface="Arial MT Pro Bold"/>
                </a:rPr>
                <a:t>[mm]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E773FD-31F3-44D0-B3B6-FCD3E5787937}"/>
                </a:ext>
              </a:extLst>
            </p:cNvPr>
            <p:cNvSpPr/>
            <p:nvPr/>
          </p:nvSpPr>
          <p:spPr>
            <a:xfrm>
              <a:off x="710683" y="10150720"/>
              <a:ext cx="6120000" cy="612000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228600" cmpd="thickThin">
              <a:solidFill>
                <a:srgbClr val="147DA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Box 71">
              <a:extLst>
                <a:ext uri="{FF2B5EF4-FFF2-40B4-BE49-F238E27FC236}">
                  <a16:creationId xmlns:a16="http://schemas.microsoft.com/office/drawing/2014/main" id="{CD2330FD-0A65-162E-C41B-A266F5586D26}"/>
                </a:ext>
              </a:extLst>
            </p:cNvPr>
            <p:cNvSpPr txBox="1"/>
            <p:nvPr/>
          </p:nvSpPr>
          <p:spPr>
            <a:xfrm>
              <a:off x="1166688" y="14252978"/>
              <a:ext cx="2861701" cy="3815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71"/>
                </a:lnSpc>
                <a:spcBef>
                  <a:spcPct val="0"/>
                </a:spcBef>
              </a:pPr>
              <a:r>
                <a:rPr lang="de-DE" sz="3600" b="1" spc="37" dirty="0">
                  <a:solidFill>
                    <a:srgbClr val="FFFFFB"/>
                  </a:solidFill>
                  <a:latin typeface="Calibri" panose="020F0502020204030204" pitchFamily="34" charset="0"/>
                  <a:ea typeface="Arial MT Pro Bold"/>
                  <a:cs typeface="Calibri" panose="020F0502020204030204" pitchFamily="34" charset="0"/>
                  <a:sym typeface="Arial MT Pro Bold"/>
                </a:rPr>
                <a:t>Abfluss </a:t>
              </a:r>
              <a:r>
                <a:rPr lang="de-DE" sz="3600" spc="37" dirty="0">
                  <a:solidFill>
                    <a:srgbClr val="FFFFFB"/>
                  </a:solidFill>
                  <a:latin typeface="Calibri" panose="020F0502020204030204" pitchFamily="34" charset="0"/>
                  <a:ea typeface="Arial MT Pro Bold"/>
                  <a:cs typeface="Calibri" panose="020F0502020204030204" pitchFamily="34" charset="0"/>
                  <a:sym typeface="Arial MT Pro Bold"/>
                </a:rPr>
                <a:t>[m</a:t>
              </a:r>
              <a:r>
                <a:rPr lang="de-DE" sz="3600" dirty="0">
                  <a:solidFill>
                    <a:srgbClr val="FFFF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³</a:t>
              </a:r>
              <a:r>
                <a:rPr lang="de-DE" sz="3600" spc="37" dirty="0">
                  <a:solidFill>
                    <a:srgbClr val="FFFFFB"/>
                  </a:solidFill>
                  <a:latin typeface="Calibri" panose="020F0502020204030204" pitchFamily="34" charset="0"/>
                  <a:ea typeface="Arial MT Pro Bold"/>
                  <a:cs typeface="Calibri" panose="020F0502020204030204" pitchFamily="34" charset="0"/>
                  <a:sym typeface="Arial MT Pro Bold"/>
                </a:rPr>
                <a:t>/s]</a:t>
              </a:r>
            </a:p>
          </p:txBody>
        </p:sp>
        <p:pic>
          <p:nvPicPr>
            <p:cNvPr id="21" name="Grafik 20" descr="Regen Silhouette">
              <a:extLst>
                <a:ext uri="{FF2B5EF4-FFF2-40B4-BE49-F238E27FC236}">
                  <a16:creationId xmlns:a16="http://schemas.microsoft.com/office/drawing/2014/main" id="{B7588592-9095-21C3-E960-0E8BF7EAF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97965" y="10016099"/>
              <a:ext cx="2165942" cy="2165942"/>
            </a:xfrm>
            <a:prstGeom prst="rect">
              <a:avLst/>
            </a:prstGeom>
          </p:spPr>
        </p:pic>
        <p:pic>
          <p:nvPicPr>
            <p:cNvPr id="34" name="Grafik 33" descr="Thermometer mit einfarbiger Füllung">
              <a:extLst>
                <a:ext uri="{FF2B5EF4-FFF2-40B4-BE49-F238E27FC236}">
                  <a16:creationId xmlns:a16="http://schemas.microsoft.com/office/drawing/2014/main" id="{2496A7E5-66AC-039D-0397-A3D607A2A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1780" y="15991194"/>
              <a:ext cx="1826952" cy="1826952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3F248C5-E259-24A6-6C0F-070664C7D57F}"/>
                </a:ext>
              </a:extLst>
            </p:cNvPr>
            <p:cNvSpPr txBox="1"/>
            <p:nvPr/>
          </p:nvSpPr>
          <p:spPr>
            <a:xfrm>
              <a:off x="7969437" y="17330119"/>
              <a:ext cx="15744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000" dirty="0">
                  <a:solidFill>
                    <a:schemeClr val="bg1"/>
                  </a:solidFill>
                </a:rPr>
                <a:t>Foto 2: </a:t>
              </a:r>
              <a:br>
                <a:rPr lang="de-DE" sz="1000" dirty="0">
                  <a:solidFill>
                    <a:schemeClr val="bg1"/>
                  </a:solidFill>
                </a:rPr>
              </a:br>
              <a:r>
                <a:rPr lang="de-DE" sz="1000" dirty="0">
                  <a:solidFill>
                    <a:schemeClr val="bg1"/>
                  </a:solidFill>
                </a:rPr>
                <a:t>Grzegorz </a:t>
              </a:r>
              <a:r>
                <a:rPr lang="de-DE" sz="1000" dirty="0" err="1">
                  <a:solidFill>
                    <a:schemeClr val="bg1"/>
                  </a:solidFill>
                </a:rPr>
                <a:t>Jereczek</a:t>
              </a:r>
              <a:r>
                <a:rPr lang="de-DE" sz="1000" dirty="0">
                  <a:solidFill>
                    <a:schemeClr val="bg1"/>
                  </a:solidFill>
                </a:rPr>
                <a:t> (2014) 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20EFA70-174F-F2DD-3258-806C84CF8E49}"/>
                </a:ext>
              </a:extLst>
            </p:cNvPr>
            <p:cNvSpPr txBox="1"/>
            <p:nvPr/>
          </p:nvSpPr>
          <p:spPr>
            <a:xfrm>
              <a:off x="3282368" y="15763298"/>
              <a:ext cx="9621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000" dirty="0">
                  <a:solidFill>
                    <a:schemeClr val="bg1"/>
                  </a:solidFill>
                </a:rPr>
                <a:t>Foto 1: </a:t>
              </a:r>
              <a:br>
                <a:rPr lang="de-DE" sz="1000" dirty="0">
                  <a:solidFill>
                    <a:schemeClr val="bg1"/>
                  </a:solidFill>
                </a:rPr>
              </a:br>
              <a:r>
                <a:rPr lang="de-DE" sz="1000" dirty="0">
                  <a:solidFill>
                    <a:schemeClr val="bg1"/>
                  </a:solidFill>
                </a:rPr>
                <a:t>Kelly01 (2013)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1924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421</Words>
  <Application>Microsoft Macintosh PowerPoint</Application>
  <PresentationFormat>Benutzerdefiniert</PresentationFormat>
  <Paragraphs>81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Arial MT Pro Bold</vt:lpstr>
      <vt:lpstr>Calibri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Emma Morlock</dc:creator>
  <cp:lastModifiedBy>Emma Morlock</cp:lastModifiedBy>
  <cp:revision>16</cp:revision>
  <dcterms:created xsi:type="dcterms:W3CDTF">2026-01-16T08:39:29Z</dcterms:created>
  <dcterms:modified xsi:type="dcterms:W3CDTF">2026-01-29T14:07:21Z</dcterms:modified>
</cp:coreProperties>
</file>